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2" r:id="rId1"/>
  </p:sldMasterIdLst>
  <p:sldIdLst>
    <p:sldId id="256" r:id="rId2"/>
    <p:sldId id="276" r:id="rId3"/>
    <p:sldId id="257" r:id="rId4"/>
    <p:sldId id="280" r:id="rId5"/>
    <p:sldId id="265" r:id="rId6"/>
    <p:sldId id="279" r:id="rId7"/>
    <p:sldId id="278" r:id="rId8"/>
    <p:sldId id="269" r:id="rId9"/>
    <p:sldId id="262" r:id="rId10"/>
    <p:sldId id="282" r:id="rId11"/>
    <p:sldId id="264" r:id="rId12"/>
    <p:sldId id="267" r:id="rId13"/>
    <p:sldId id="266" r:id="rId14"/>
    <p:sldId id="259" r:id="rId15"/>
    <p:sldId id="274" r:id="rId16"/>
    <p:sldId id="268" r:id="rId17"/>
    <p:sldId id="284" r:id="rId18"/>
    <p:sldId id="258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804" autoAdjust="0"/>
  </p:normalViewPr>
  <p:slideViewPr>
    <p:cSldViewPr>
      <p:cViewPr>
        <p:scale>
          <a:sx n="80" d="100"/>
          <a:sy n="80" d="100"/>
        </p:scale>
        <p:origin x="-1590" y="-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A3AEBEE-1D8E-40EB-AF9A-D47F3BB6056B}" type="datetimeFigureOut">
              <a:rPr lang="ru-RU" smtClean="0"/>
              <a:t>19.03.2026</a:t>
            </a:fld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BF93985-10A2-4E9D-8A14-0DDEEDBB20D2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AEBEE-1D8E-40EB-AF9A-D47F3BB6056B}" type="datetimeFigureOut">
              <a:rPr lang="ru-RU" smtClean="0"/>
              <a:t>19.03.2026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93985-10A2-4E9D-8A14-0DDEEDBB20D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AEBEE-1D8E-40EB-AF9A-D47F3BB6056B}" type="datetimeFigureOut">
              <a:rPr lang="ru-RU" smtClean="0"/>
              <a:t>19.03.2026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BF93985-10A2-4E9D-8A14-0DDEEDBB20D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AEBEE-1D8E-40EB-AF9A-D47F3BB6056B}" type="datetimeFigureOut">
              <a:rPr lang="ru-RU" smtClean="0"/>
              <a:t>19.03.2026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93985-10A2-4E9D-8A14-0DDEEDBB20D2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A3AEBEE-1D8E-40EB-AF9A-D47F3BB6056B}" type="datetimeFigureOut">
              <a:rPr lang="ru-RU" smtClean="0"/>
              <a:t>19.03.2026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BF93985-10A2-4E9D-8A14-0DDEEDBB20D2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AEBEE-1D8E-40EB-AF9A-D47F3BB6056B}" type="datetimeFigureOut">
              <a:rPr lang="ru-RU" smtClean="0"/>
              <a:t>19.03.2026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93985-10A2-4E9D-8A14-0DDEEDBB20D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AEBEE-1D8E-40EB-AF9A-D47F3BB6056B}" type="datetimeFigureOut">
              <a:rPr lang="ru-RU" smtClean="0"/>
              <a:t>19.03.2026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93985-10A2-4E9D-8A14-0DDEEDBB20D2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AEBEE-1D8E-40EB-AF9A-D47F3BB6056B}" type="datetimeFigureOut">
              <a:rPr lang="ru-RU" smtClean="0"/>
              <a:t>19.03.2026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93985-10A2-4E9D-8A14-0DDEEDBB20D2}" type="slidenum">
              <a:rPr lang="ru-RU" smtClean="0"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AEBEE-1D8E-40EB-AF9A-D47F3BB6056B}" type="datetimeFigureOut">
              <a:rPr lang="ru-RU" smtClean="0"/>
              <a:t>19.03.2026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93985-10A2-4E9D-8A14-0DDEEDBB20D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AEBEE-1D8E-40EB-AF9A-D47F3BB6056B}" type="datetimeFigureOut">
              <a:rPr lang="ru-RU" smtClean="0"/>
              <a:t>19.03.2026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BF93985-10A2-4E9D-8A14-0DDEEDBB20D2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AEBEE-1D8E-40EB-AF9A-D47F3BB6056B}" type="datetimeFigureOut">
              <a:rPr lang="ru-RU" smtClean="0"/>
              <a:t>19.03.2026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93985-10A2-4E9D-8A14-0DDEEDBB20D2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0A3AEBEE-1D8E-40EB-AF9A-D47F3BB6056B}" type="datetimeFigureOut">
              <a:rPr lang="ru-RU" smtClean="0"/>
              <a:t>19.03.2026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4BF93985-10A2-4E9D-8A14-0DDEEDBB20D2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34.jpeg"/><Relationship Id="rId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b="1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Память </a:t>
            </a:r>
            <a:r>
              <a:rPr lang="ru-RU" b="1" spc="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о </a:t>
            </a:r>
            <a:r>
              <a:rPr lang="ru-RU" b="1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Великой Победе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5115" y="332657"/>
            <a:ext cx="6226214" cy="1368151"/>
          </a:xfrm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b="1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/>
            </a:r>
            <a:br>
              <a:rPr lang="ru-RU" b="1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ru-RU" b="1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Память о Великой Победе</a:t>
            </a:r>
            <a:r>
              <a:rPr lang="ru-RU" b="1" spc="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</a:rPr>
              <a:t/>
            </a:r>
            <a:br>
              <a:rPr lang="ru-RU" b="1" spc="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</a:rPr>
            </a:br>
            <a:endParaRPr lang="ru-RU" b="1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24" y="1844824"/>
            <a:ext cx="6276846" cy="39612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164288" y="1504709"/>
            <a:ext cx="19797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Память о Великой Победе</a:t>
            </a:r>
            <a:br>
              <a:rPr lang="ru-RU" b="1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753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53" y="116632"/>
            <a:ext cx="8928992" cy="662473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1520" y="937550"/>
            <a:ext cx="2753116" cy="535531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just"/>
            <a:r>
              <a:rPr lang="ru-RU" b="1" dirty="0">
                <a:ln w="50800"/>
                <a:solidFill>
                  <a:schemeClr val="bg1">
                    <a:shade val="50000"/>
                  </a:schemeClr>
                </a:solidFill>
              </a:rPr>
              <a:t>Работники массовых библиотек делали вырезки из газет «Ленинградская правда» и «Смена», в которых освещался передовой опыт районов по военному обучению населения, проводили беседы о поступивших в фонд брошюрах, организовывали политинформации, составляли списки рекомендательной литературы, выполняли библиографические справки, создавали тематические картотеки. </a:t>
            </a:r>
          </a:p>
        </p:txBody>
      </p:sp>
      <p:pic>
        <p:nvPicPr>
          <p:cNvPr id="4" name="Picture 2" descr="https://u.livelib.ru/reader/Arlett/o/bwbdc480/o-o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636" y="1340768"/>
            <a:ext cx="5926792" cy="446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48851" y="5879939"/>
            <a:ext cx="26874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+mj-lt"/>
              </a:rPr>
              <a:t>Газетный зал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66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75504" y="300942"/>
            <a:ext cx="7684928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+mj-lt"/>
              </a:rPr>
              <a:t>Что читали ленинградцы? Что отвлекало их от голода и ужасов ежедневных бомбежек?</a:t>
            </a:r>
            <a:r>
              <a:rPr lang="ru-RU" sz="2400" dirty="0">
                <a:latin typeface="+mj-lt"/>
              </a:rPr>
              <a:t> 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89366" y="1203767"/>
            <a:ext cx="860311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/>
              <a:t>Сильно возрос спрос на периодические издания: газеты, журналы (особенно на иллюстрированные издания). Увеличился спрос на пособия по изучению английского языка, а также на литературу скандинавских стран.</a:t>
            </a:r>
          </a:p>
          <a:p>
            <a:pPr algn="just"/>
            <a:r>
              <a:rPr lang="ru-RU" sz="1600" dirty="0"/>
              <a:t>Подростки читали о подвигах бесстрашных солдат и матросов, о своих сверстниках. Были популярны </a:t>
            </a:r>
            <a:r>
              <a:rPr lang="ru-RU" sz="1600" dirty="0" smtClean="0"/>
              <a:t>«</a:t>
            </a:r>
            <a:r>
              <a:rPr lang="ru-RU" sz="1600" dirty="0"/>
              <a:t>Два капитана», </a:t>
            </a:r>
            <a:r>
              <a:rPr lang="ru-RU" sz="1600" dirty="0" smtClean="0"/>
              <a:t>«</a:t>
            </a:r>
            <a:r>
              <a:rPr lang="ru-RU" sz="1600" dirty="0"/>
              <a:t>Крестоносцы», «Овод», «Пятнадцатилетний капитан», «Приключения Тома Сойера» и «Всадник без головы» Майн Рида. Раскупались сказки, причём ими зачитывались как дети, так и взрослые, особенно раненые.</a:t>
            </a:r>
          </a:p>
          <a:p>
            <a:pPr algn="just"/>
            <a:r>
              <a:rPr lang="ru-RU" sz="1600" dirty="0" smtClean="0"/>
              <a:t>Особое </a:t>
            </a:r>
            <a:r>
              <a:rPr lang="ru-RU" sz="1600" dirty="0"/>
              <a:t>место на блокадных полках занимали книги о том, как жить и выживать. Они учили строить убежища от бомб и снарядов, сбрасывать зажигалки с крыш, сохранять тепло в домах, где, кроме буржуек, не было никакого другого отопления.</a:t>
            </a:r>
          </a:p>
          <a:p>
            <a:pPr algn="just"/>
            <a:endParaRPr lang="ru-RU" sz="1600" dirty="0"/>
          </a:p>
        </p:txBody>
      </p:sp>
      <p:pic>
        <p:nvPicPr>
          <p:cNvPr id="6" name="Picture 2" descr="http://bicturgeneva.blogs.donlib.ru/wp-content/uploads/sites/9/2020/06/6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86897"/>
            <a:ext cx="3960440" cy="2728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/>
          <p:nvPr/>
        </p:nvPicPr>
        <p:blipFill>
          <a:blip r:embed="rId3"/>
          <a:stretch>
            <a:fillRect/>
          </a:stretch>
        </p:blipFill>
        <p:spPr>
          <a:xfrm>
            <a:off x="6683613" y="3867622"/>
            <a:ext cx="2190285" cy="2658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/>
          <p:nvPr/>
        </p:nvPicPr>
        <p:blipFill>
          <a:blip r:embed="rId4"/>
          <a:stretch>
            <a:fillRect/>
          </a:stretch>
        </p:blipFill>
        <p:spPr>
          <a:xfrm>
            <a:off x="4427984" y="3867622"/>
            <a:ext cx="2088232" cy="2647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511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919" y="219919"/>
            <a:ext cx="8609772" cy="14773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dirty="0"/>
              <a:t>Поддержать дух людей осажденного Ленинграда помогали библиотекари блокадного города. Сотрудники библиотек, пораженные дистрофией, не прекращали своей работы даже в полуразрушенных помещениях, вели справочно-библиографическую работу, шли с книгами в школы госпитали, общежития, бомбоубежища.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31" t="26281" r="35836" b="18700"/>
          <a:stretch/>
        </p:blipFill>
        <p:spPr bwMode="auto">
          <a:xfrm>
            <a:off x="323528" y="2197591"/>
            <a:ext cx="4492370" cy="3955122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0" t="30443" r="33462" b="22880"/>
          <a:stretch/>
        </p:blipFill>
        <p:spPr bwMode="auto">
          <a:xfrm>
            <a:off x="5263087" y="1859106"/>
            <a:ext cx="3502115" cy="2316046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4" t="31204" r="32576" b="31737"/>
          <a:stretch/>
        </p:blipFill>
        <p:spPr bwMode="auto">
          <a:xfrm>
            <a:off x="5310126" y="4437112"/>
            <a:ext cx="3429146" cy="214623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290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36607" y="243069"/>
            <a:ext cx="7751817" cy="10156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+mj-lt"/>
              </a:rPr>
              <a:t>Особую роль в те годы играла детская литература. В блокадном Ленинграде в 1943 году издали "Сказку о рыбаке и рыбке" тиражом 90 тысяч </a:t>
            </a:r>
            <a:r>
              <a:rPr lang="ru-RU" sz="2000" b="1" dirty="0" smtClean="0">
                <a:latin typeface="+mj-lt"/>
              </a:rPr>
              <a:t>экземпляров</a:t>
            </a:r>
            <a:endParaRPr lang="ru-RU" sz="2000" b="1" dirty="0">
              <a:latin typeface="+mj-lt"/>
            </a:endParaRPr>
          </a:p>
        </p:txBody>
      </p:sp>
      <p:pic>
        <p:nvPicPr>
          <p:cNvPr id="8194" name="Picture 2" descr="Круг чтения детей блокадного Ленинград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89" y="1470792"/>
            <a:ext cx="8259767" cy="44052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73581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332657"/>
            <a:ext cx="7776864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КНИГА B ПЕРИОД ВЕЛИКОЙ </a:t>
            </a:r>
            <a:r>
              <a:rPr lang="ru-RU" dirty="0" smtClean="0"/>
              <a:t>ОТЕЧЕСТВЕННОЙ ВОЙНЫ. </a:t>
            </a:r>
            <a:endParaRPr lang="ru-RU" dirty="0" smtClean="0"/>
          </a:p>
          <a:p>
            <a:pPr algn="ctr"/>
            <a:r>
              <a:rPr lang="ru-RU" dirty="0" smtClean="0"/>
              <a:t>СОСТОЯНИЕ </a:t>
            </a:r>
            <a:r>
              <a:rPr lang="ru-RU" dirty="0" smtClean="0"/>
              <a:t>ПОЛИГРАФИЧЕСКОЙ БАЗЫ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77792" y="1122744"/>
            <a:ext cx="8542680" cy="230832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dirty="0" smtClean="0"/>
              <a:t>Советская полиграфическая </a:t>
            </a:r>
            <a:r>
              <a:rPr lang="ru-RU" dirty="0"/>
              <a:t>промышленность</a:t>
            </a:r>
            <a:r>
              <a:rPr lang="ru-RU" dirty="0" smtClean="0"/>
              <a:t>, </a:t>
            </a:r>
            <a:r>
              <a:rPr lang="ru-RU" dirty="0"/>
              <a:t>понесла тяжелые потери. </a:t>
            </a:r>
            <a:r>
              <a:rPr lang="ru-RU" dirty="0" smtClean="0"/>
              <a:t>На оккупированных территориях почти </a:t>
            </a:r>
            <a:r>
              <a:rPr lang="ru-RU" dirty="0"/>
              <a:t>полностью были </a:t>
            </a:r>
            <a:r>
              <a:rPr lang="ru-RU" dirty="0" smtClean="0"/>
              <a:t>уничтожены типографии и заводы </a:t>
            </a:r>
            <a:r>
              <a:rPr lang="ru-RU" dirty="0"/>
              <a:t>полиграфического машиностроения. </a:t>
            </a:r>
            <a:r>
              <a:rPr lang="ru-RU" dirty="0" smtClean="0"/>
              <a:t>Выпуск </a:t>
            </a:r>
            <a:r>
              <a:rPr lang="ru-RU" dirty="0"/>
              <a:t>полиграфического </a:t>
            </a:r>
            <a:r>
              <a:rPr lang="ru-RU" dirty="0" smtClean="0"/>
              <a:t>оборудования прекратился, возникли затруднения с </a:t>
            </a:r>
            <a:r>
              <a:rPr lang="ru-RU" dirty="0"/>
              <a:t>полиграфическими материалами — шрифтами, </a:t>
            </a:r>
            <a:r>
              <a:rPr lang="ru-RU" dirty="0" smtClean="0"/>
              <a:t>бумагой, </a:t>
            </a:r>
            <a:r>
              <a:rPr lang="ru-RU" dirty="0" smtClean="0"/>
              <a:t>краской, </a:t>
            </a:r>
            <a:r>
              <a:rPr lang="ru-RU" dirty="0"/>
              <a:t>картоном . </a:t>
            </a:r>
            <a:r>
              <a:rPr lang="ru-RU" dirty="0" smtClean="0"/>
              <a:t>В 1943 г. была создана </a:t>
            </a:r>
            <a:r>
              <a:rPr lang="ru-RU" dirty="0"/>
              <a:t>портативная </a:t>
            </a:r>
            <a:r>
              <a:rPr lang="ru-RU" dirty="0" smtClean="0"/>
              <a:t>плоскопечатная машина для использования в тылу врага.</a:t>
            </a:r>
          </a:p>
          <a:p>
            <a:pPr algn="just"/>
            <a:r>
              <a:rPr lang="ru-RU" dirty="0" smtClean="0"/>
              <a:t>Работа издательств была перестроена на военный лад. Был взят курс на производство массовой книги </a:t>
            </a:r>
            <a:endParaRPr lang="ru-RU" dirty="0"/>
          </a:p>
        </p:txBody>
      </p:sp>
      <p:pic>
        <p:nvPicPr>
          <p:cNvPr id="7" name="Рисунок 6" descr="C:\Users\wsm-321-2-01\AppData\Local\Temp\7zO4483AE07\image-18-03-26-03-29-1.jpe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92" y="3493445"/>
            <a:ext cx="2232246" cy="31294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2715490" y="3810000"/>
            <a:ext cx="3512693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dirty="0" err="1" smtClean="0"/>
              <a:t>Баренбаум</a:t>
            </a:r>
            <a:r>
              <a:rPr lang="ru-RU" sz="1600" b="1" dirty="0" smtClean="0"/>
              <a:t> И. </a:t>
            </a:r>
            <a:r>
              <a:rPr lang="ru-RU" sz="1600" b="1" dirty="0"/>
              <a:t>Е.</a:t>
            </a:r>
            <a:r>
              <a:rPr lang="ru-RU" sz="1600" dirty="0"/>
              <a:t> </a:t>
            </a:r>
            <a:r>
              <a:rPr lang="ru-RU" sz="1600" dirty="0" smtClean="0"/>
              <a:t> История </a:t>
            </a:r>
            <a:r>
              <a:rPr lang="ru-RU" sz="1600" dirty="0"/>
              <a:t>книги: Учебник </a:t>
            </a:r>
            <a:r>
              <a:rPr lang="ru-RU" sz="1600" dirty="0" smtClean="0"/>
              <a:t>/ </a:t>
            </a:r>
            <a:r>
              <a:rPr lang="ru-RU" sz="1600" dirty="0"/>
              <a:t>И. Е. </a:t>
            </a:r>
            <a:r>
              <a:rPr lang="ru-RU" sz="1600" dirty="0" err="1"/>
              <a:t>Баренбаум</a:t>
            </a:r>
            <a:r>
              <a:rPr lang="ru-RU" sz="1600" dirty="0"/>
              <a:t>. - 2-е изд</a:t>
            </a:r>
            <a:r>
              <a:rPr lang="ru-RU" sz="1600" dirty="0" smtClean="0"/>
              <a:t>. испр. и </a:t>
            </a:r>
            <a:r>
              <a:rPr lang="ru-RU" sz="1600" dirty="0"/>
              <a:t>доп. - М. : Книга, 1984. - 248 с.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715490" y="5150734"/>
            <a:ext cx="3512694" cy="10772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dirty="0" err="1" smtClean="0"/>
              <a:t>Баренбаум</a:t>
            </a:r>
            <a:r>
              <a:rPr lang="ru-RU" sz="1600" b="1" dirty="0" smtClean="0"/>
              <a:t> </a:t>
            </a:r>
            <a:r>
              <a:rPr lang="ru-RU" sz="1600" b="1" dirty="0"/>
              <a:t>И. Е.</a:t>
            </a:r>
            <a:r>
              <a:rPr lang="ru-RU" sz="1600" dirty="0"/>
              <a:t> </a:t>
            </a:r>
            <a:r>
              <a:rPr lang="ru-RU" sz="1600" dirty="0" smtClean="0"/>
              <a:t>Книжный </a:t>
            </a:r>
            <a:r>
              <a:rPr lang="ru-RU" sz="1600" dirty="0"/>
              <a:t>Петербург - Ленинград </a:t>
            </a:r>
            <a:r>
              <a:rPr lang="ru-RU" sz="1600" dirty="0" smtClean="0"/>
              <a:t>/ </a:t>
            </a:r>
            <a:r>
              <a:rPr lang="ru-RU" sz="1600" dirty="0"/>
              <a:t>И. Е. </a:t>
            </a:r>
            <a:r>
              <a:rPr lang="ru-RU" sz="1600" dirty="0" err="1"/>
              <a:t>Баренбаум</a:t>
            </a:r>
            <a:r>
              <a:rPr lang="ru-RU" sz="1600" dirty="0"/>
              <a:t>, Н. А. Костылева. - Л. : </a:t>
            </a:r>
            <a:r>
              <a:rPr lang="ru-RU" sz="1600" dirty="0" err="1"/>
              <a:t>Лениздат</a:t>
            </a:r>
            <a:r>
              <a:rPr lang="ru-RU" sz="1600" dirty="0"/>
              <a:t>, 1986. - 447 с. : ил.</a:t>
            </a:r>
          </a:p>
        </p:txBody>
      </p:sp>
      <p:pic>
        <p:nvPicPr>
          <p:cNvPr id="4098" name="Picture 2" descr="C:\Users\wsm-321-2-01\Desktop\image-19-03-26-08-51-2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855" y="3583846"/>
            <a:ext cx="2295617" cy="30390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921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wsm-321-2-01\Desktop\image-16-03-26-02-14-1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9" t="5505" r="4104" b="7493"/>
          <a:stretch/>
        </p:blipFill>
        <p:spPr bwMode="auto">
          <a:xfrm>
            <a:off x="2715702" y="2433023"/>
            <a:ext cx="6176778" cy="41201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59757" y="277792"/>
            <a:ext cx="7944691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 fontAlgn="t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Библиотека </a:t>
            </a:r>
            <a:r>
              <a:rPr kumimoji="0" lang="ru-RU" alt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издательско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 - полиграфического  техникума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9" name="Picture 3" descr="C:\Users\wsm-321-2-01\Desktop\image-16-03-26-02-14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36380" y="3252423"/>
            <a:ext cx="3228817" cy="2481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24090" y="902825"/>
            <a:ext cx="842437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С 1942 по 1944 год в здании техникума размещался районный штаб Местной противовоздушной обороны (МПВО</a:t>
            </a:r>
            <a:r>
              <a:rPr lang="ru-RU" dirty="0" smtClean="0"/>
              <a:t>). Зима </a:t>
            </a:r>
            <a:r>
              <a:rPr lang="ru-RU" dirty="0" smtClean="0"/>
              <a:t>1941/1942 года была очень холодной, центральное отопление не работало, и временные владельцы здания техникума (МПВО) сжигали,  что считали возможным. Учебное оборудование и архив довоенных лет были полностью утрачены. Удалось сохранить уникальную библиотеку.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787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43345" y="290945"/>
            <a:ext cx="5136767" cy="313932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531813" algn="just" fontAlgn="t">
              <a:spcBef>
                <a:spcPct val="0"/>
              </a:spcBef>
              <a:spcAft>
                <a:spcPct val="0"/>
              </a:spcAft>
            </a:pP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                      Книги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indent="531813" algn="just" eaLnBrk="0" fontAlgn="t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Мы, чтоб согреться, книги жжём.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indent="531813" algn="just" eaLnBrk="0" fontAlgn="t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Но жжём их, будто сводим счёты: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indent="531813" algn="just" eaLnBrk="0" fontAlgn="t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Те, что не жалко, – целиком,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indent="531813" algn="just" eaLnBrk="0" fontAlgn="t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У этих – только переплёты.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indent="531813" algn="just" eaLnBrk="0" fontAlgn="t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indent="531813" algn="just" eaLnBrk="0" fontAlgn="t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Мы их опять переплетём,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indent="531813" algn="just" eaLnBrk="0" fontAlgn="t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Когда весну в апреле встретим.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indent="531813" algn="just" eaLnBrk="0" fontAlgn="t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А не придётся – вы потом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indent="531813" algn="just" eaLnBrk="0" fontAlgn="t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Нас вспомните по книгам этим...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algn="r" eaLnBrk="0" fontAlgn="t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Ю. Воронов</a:t>
            </a:r>
            <a:endParaRPr kumimoji="0" lang="ru-RU" altLang="ru-RU" sz="32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AutoShape 2" descr="Product image 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5" name="Picture 3" descr="C:\Users\wsm-321-2-01\Desktop\image-19-03-26-08-51-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90945"/>
            <a:ext cx="2929720" cy="379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wsm-321-2-01\Desktop\gervais_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5" y="3638015"/>
            <a:ext cx="4464496" cy="2812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018834" y="4444678"/>
            <a:ext cx="2657621" cy="175432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/>
              <a:t>Воронов </a:t>
            </a:r>
            <a:r>
              <a:rPr lang="ru-RU" b="1" dirty="0" smtClean="0"/>
              <a:t> </a:t>
            </a:r>
            <a:r>
              <a:rPr lang="ru-RU" b="1" dirty="0"/>
              <a:t>Ю. П.</a:t>
            </a:r>
            <a:r>
              <a:rPr lang="ru-RU" dirty="0"/>
              <a:t> </a:t>
            </a:r>
            <a:r>
              <a:rPr lang="ru-RU" dirty="0" smtClean="0"/>
              <a:t> Блокада</a:t>
            </a:r>
            <a:r>
              <a:rPr lang="ru-RU" dirty="0"/>
              <a:t>: книга стихов [Текст] / Ю. П. Воронов  ; авт. предисл. Н. Тихонов. - Л. : </a:t>
            </a:r>
            <a:r>
              <a:rPr lang="ru-RU" dirty="0" err="1"/>
              <a:t>Лениздат</a:t>
            </a:r>
            <a:r>
              <a:rPr lang="ru-RU" dirty="0"/>
              <a:t>, 1986. - 152 с. : </a:t>
            </a:r>
            <a:r>
              <a:rPr lang="ru-RU" dirty="0" smtClean="0"/>
              <a:t>ил.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137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56891" t="13676" b="6267"/>
          <a:stretch/>
        </p:blipFill>
        <p:spPr bwMode="auto">
          <a:xfrm>
            <a:off x="107504" y="116632"/>
            <a:ext cx="892899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27584" y="324092"/>
            <a:ext cx="7128791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all" dirty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Книги во время войны </a:t>
            </a:r>
            <a:r>
              <a:rPr lang="ru-RU" sz="24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помогали жить и сражаться</a:t>
            </a:r>
            <a:endParaRPr lang="ru-RU" sz="2400" b="1" cap="all" dirty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12161" y="5393804"/>
            <a:ext cx="2649434" cy="116955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chemeClr val="bg1"/>
                </a:solidFill>
              </a:rPr>
              <a:t>Гудзенко </a:t>
            </a:r>
            <a:r>
              <a:rPr lang="ru-RU" sz="1400" b="1" dirty="0">
                <a:solidFill>
                  <a:schemeClr val="bg1"/>
                </a:solidFill>
              </a:rPr>
              <a:t>С. П.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smtClean="0">
                <a:solidFill>
                  <a:schemeClr val="bg1"/>
                </a:solidFill>
              </a:rPr>
              <a:t> Стихотворения / </a:t>
            </a:r>
            <a:r>
              <a:rPr lang="ru-RU" sz="1400" dirty="0">
                <a:solidFill>
                  <a:schemeClr val="bg1"/>
                </a:solidFill>
              </a:rPr>
              <a:t>С. П. Гудзенко ; сост. С. Ярославцева ; худ. А. Лурье. - М. : Современник, 1985. - 144 с. 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5" name="Picture 2" descr="C:\Users\wsm-321-2-01\Desktop\image-19-03-26-12-08-1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117" t="32813" b="8792"/>
          <a:stretch/>
        </p:blipFill>
        <p:spPr bwMode="auto">
          <a:xfrm>
            <a:off x="2699792" y="1269745"/>
            <a:ext cx="3165461" cy="5345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wsm-321-2-01\Desktop\image-19-03-26-12-08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544370"/>
            <a:ext cx="2649435" cy="3667287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7504" y="1713053"/>
            <a:ext cx="28083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О книга, друг заветный,</a:t>
            </a:r>
          </a:p>
          <a:p>
            <a:r>
              <a:rPr lang="ru-RU" sz="1600" dirty="0">
                <a:solidFill>
                  <a:schemeClr val="bg1"/>
                </a:solidFill>
              </a:rPr>
              <a:t>Ты в вещмешке бойца.</a:t>
            </a:r>
          </a:p>
          <a:p>
            <a:r>
              <a:rPr lang="ru-RU" sz="1600" dirty="0">
                <a:solidFill>
                  <a:schemeClr val="bg1"/>
                </a:solidFill>
              </a:rPr>
              <a:t>Прошла весь путь победный</a:t>
            </a:r>
          </a:p>
          <a:p>
            <a:r>
              <a:rPr lang="ru-RU" sz="1600" dirty="0">
                <a:solidFill>
                  <a:schemeClr val="bg1"/>
                </a:solidFill>
              </a:rPr>
              <a:t>До самого конца.</a:t>
            </a:r>
          </a:p>
          <a:p>
            <a:r>
              <a:rPr lang="ru-RU" sz="1600" dirty="0">
                <a:solidFill>
                  <a:schemeClr val="bg1"/>
                </a:solidFill>
              </a:rPr>
              <a:t>                       С</a:t>
            </a:r>
            <a:r>
              <a:rPr lang="ru-RU" sz="1600" dirty="0" smtClean="0">
                <a:solidFill>
                  <a:schemeClr val="bg1"/>
                </a:solidFill>
              </a:rPr>
              <a:t>. П</a:t>
            </a:r>
            <a:r>
              <a:rPr lang="ru-RU" sz="1600" dirty="0">
                <a:solidFill>
                  <a:schemeClr val="bg1"/>
                </a:solidFill>
              </a:rPr>
              <a:t>. Гудзенко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27322" y="3738623"/>
            <a:ext cx="278849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600" dirty="0">
                <a:solidFill>
                  <a:schemeClr val="bg1"/>
                </a:solidFill>
                <a:cs typeface="Courier New" panose="02070309020205020404" pitchFamily="49" charset="0"/>
              </a:rPr>
              <a:t>Чем дальше мы уходим от войны</a:t>
            </a:r>
          </a:p>
          <a:p>
            <a:pPr fontAlgn="base"/>
            <a:r>
              <a:rPr lang="ru-RU" sz="1600" dirty="0">
                <a:solidFill>
                  <a:schemeClr val="bg1"/>
                </a:solidFill>
                <a:cs typeface="Courier New" panose="02070309020205020404" pitchFamily="49" charset="0"/>
              </a:rPr>
              <a:t>Сполна всю горечь этих лет познавши</a:t>
            </a:r>
          </a:p>
          <a:p>
            <a:pPr fontAlgn="base"/>
            <a:r>
              <a:rPr lang="ru-RU" sz="1600" dirty="0">
                <a:solidFill>
                  <a:schemeClr val="bg1"/>
                </a:solidFill>
                <a:cs typeface="Courier New" panose="02070309020205020404" pitchFamily="49" charset="0"/>
              </a:rPr>
              <a:t>Не понаслышке, не со стороны,</a:t>
            </a:r>
          </a:p>
          <a:p>
            <a:pPr fontAlgn="base"/>
            <a:r>
              <a:rPr lang="ru-RU" sz="1600" dirty="0">
                <a:solidFill>
                  <a:schemeClr val="bg1"/>
                </a:solidFill>
                <a:cs typeface="Courier New" panose="02070309020205020404" pitchFamily="49" charset="0"/>
              </a:rPr>
              <a:t>Тем ближе нам воспоминанья наши…</a:t>
            </a:r>
            <a:r>
              <a:rPr lang="ru-RU" sz="1600" i="1" dirty="0">
                <a:solidFill>
                  <a:schemeClr val="bg1"/>
                </a:solidFill>
                <a:cs typeface="Courier New" panose="02070309020205020404" pitchFamily="49" charset="0"/>
              </a:rPr>
              <a:t>                                                                                       </a:t>
            </a:r>
            <a:r>
              <a:rPr lang="ru-RU" sz="1600" i="1" dirty="0" smtClean="0">
                <a:solidFill>
                  <a:schemeClr val="bg1"/>
                </a:solidFill>
                <a:cs typeface="Courier New" panose="02070309020205020404" pitchFamily="49" charset="0"/>
              </a:rPr>
              <a:t>                               </a:t>
            </a:r>
            <a:r>
              <a:rPr lang="ru-RU" sz="1600" dirty="0" smtClean="0">
                <a:solidFill>
                  <a:schemeClr val="bg1"/>
                </a:solidFill>
                <a:cs typeface="Courier New" panose="02070309020205020404" pitchFamily="49" charset="0"/>
              </a:rPr>
              <a:t>В. </a:t>
            </a:r>
            <a:r>
              <a:rPr lang="ru-RU" sz="1600" dirty="0">
                <a:solidFill>
                  <a:schemeClr val="bg1"/>
                </a:solidFill>
                <a:cs typeface="Courier New" panose="02070309020205020404" pitchFamily="49" charset="0"/>
              </a:rPr>
              <a:t>Сидоров</a:t>
            </a:r>
            <a:endParaRPr lang="ru-RU" sz="1600" dirty="0">
              <a:solidFill>
                <a:schemeClr val="bg1"/>
              </a:solidFill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83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bicturgeneva.blogs.donlib.ru/wp-content/uploads/sites/9/2020/06/2-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659" y="836712"/>
            <a:ext cx="7389126" cy="49299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5856790"/>
            <a:ext cx="864096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Памятный знак </a:t>
            </a:r>
            <a:r>
              <a:rPr lang="ru-RU" sz="1600" dirty="0" smtClean="0"/>
              <a:t>в </a:t>
            </a:r>
            <a:r>
              <a:rPr lang="ru-RU" sz="1600" dirty="0"/>
              <a:t>честь работников библиотек осажденного Ленинграда установлен 7 мая 2013 года на фасаде библиотеки «Музей книги блокадного города» в Московском районе Санкт – Петербурга.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81965" y="219918"/>
            <a:ext cx="8510515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+mj-lt"/>
              </a:rPr>
              <a:t>Памятный знак «Библиотекарям блокадного Ленинграда»</a:t>
            </a:r>
            <a:r>
              <a:rPr lang="ru-RU" sz="2400" dirty="0">
                <a:latin typeface="+mj-lt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98899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1" y="185196"/>
            <a:ext cx="4176464" cy="64121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900" dirty="0">
                <a:latin typeface="+mj-lt"/>
              </a:rPr>
              <a:t>Великая Отечественная война – время суровых испытаний для всего нашего народа. Библиотеки вложили свой труд в общее дело победы – в тяжелых условиях военного времени тысячи библиотекарей показали пример героического самоотверженного труда. </a:t>
            </a:r>
            <a:r>
              <a:rPr lang="ru-RU" sz="1900" dirty="0" smtClean="0">
                <a:latin typeface="+mj-lt"/>
              </a:rPr>
              <a:t>За </a:t>
            </a:r>
            <a:r>
              <a:rPr lang="ru-RU" sz="1900" dirty="0">
                <a:latin typeface="+mj-lt"/>
              </a:rPr>
              <a:t>период войны библиотечная сеть нашей страны понесла большие потери – было уничтожено 43 тыс. библиотек и более 100 млн. книг. </a:t>
            </a:r>
            <a:r>
              <a:rPr lang="ru-RU" sz="1900" dirty="0" smtClean="0">
                <a:latin typeface="+mj-lt"/>
              </a:rPr>
              <a:t> </a:t>
            </a:r>
            <a:r>
              <a:rPr lang="ru-RU" sz="1900" dirty="0">
                <a:latin typeface="+mj-lt"/>
              </a:rPr>
              <a:t>Многие библиотеки оказывались оставленными среди развалин и гибли от огня, воды и ненастья. Библиотекари собирали и спасали эти книжные богатства</a:t>
            </a:r>
            <a:r>
              <a:rPr lang="ru-RU" sz="1900" dirty="0" smtClean="0">
                <a:latin typeface="+mj-lt"/>
              </a:rPr>
              <a:t>. Они </a:t>
            </a:r>
            <a:r>
              <a:rPr lang="ru-RU" sz="1900" dirty="0">
                <a:latin typeface="+mj-lt"/>
              </a:rPr>
              <a:t>не только комплектовали и сохраняли фонды, но также мотивировали и вдохновляли население на борьбу с фашизмом</a:t>
            </a:r>
          </a:p>
        </p:txBody>
      </p:sp>
      <p:pic>
        <p:nvPicPr>
          <p:cNvPr id="2052" name="Picture 4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3061"/>
            <a:ext cx="4179766" cy="31674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4" name="Picture 6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362" y="3573559"/>
            <a:ext cx="4168412" cy="29251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30664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775766" y="324091"/>
            <a:ext cx="2900690" cy="60939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82550" algn="just" fontAlgn="t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300" b="0" i="0" u="none" strike="noStrike" cap="none" normalizeH="0" baseline="0" dirty="0" smtClean="0">
                <a:ln>
                  <a:noFill/>
                </a:ln>
                <a:effectLst/>
                <a:cs typeface="Arial" pitchFamily="34" charset="0"/>
              </a:rPr>
              <a:t>Стояли книги, рать бойцов,</a:t>
            </a:r>
          </a:p>
          <a:p>
            <a:pPr lvl="0" indent="82550" algn="just" eaLnBrk="0" fontAlgn="t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300" b="0" i="0" u="none" strike="noStrike" cap="none" normalizeH="0" baseline="0" dirty="0" smtClean="0">
                <a:ln>
                  <a:noFill/>
                </a:ln>
                <a:effectLst/>
                <a:cs typeface="Arial" pitchFamily="34" charset="0"/>
              </a:rPr>
              <a:t>Плечом к плечу на полках рядом.</a:t>
            </a:r>
          </a:p>
          <a:p>
            <a:pPr lvl="0" indent="82550" algn="just" eaLnBrk="0" fontAlgn="t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300" b="0" i="0" u="none" strike="noStrike" cap="none" normalizeH="0" baseline="0" dirty="0" smtClean="0">
                <a:ln>
                  <a:noFill/>
                </a:ln>
                <a:effectLst/>
                <a:cs typeface="Arial" pitchFamily="34" charset="0"/>
              </a:rPr>
              <a:t>Они внутри, в огня кольце</a:t>
            </a:r>
          </a:p>
          <a:p>
            <a:pPr lvl="0" indent="82550" algn="just" eaLnBrk="0" fontAlgn="t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300" b="0" i="0" u="none" strike="noStrike" cap="none" normalizeH="0" baseline="0" dirty="0" smtClean="0">
                <a:ln>
                  <a:noFill/>
                </a:ln>
                <a:effectLst/>
                <a:cs typeface="Arial" pitchFamily="34" charset="0"/>
              </a:rPr>
              <a:t>Врагов в блокадном Ленинграде.</a:t>
            </a:r>
          </a:p>
          <a:p>
            <a:pPr lvl="0" indent="82550" algn="just" eaLnBrk="0" fontAlgn="t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300" b="0" i="0" u="none" strike="noStrike" cap="none" normalizeH="0" baseline="0" dirty="0" smtClean="0">
                <a:ln>
                  <a:noFill/>
                </a:ln>
                <a:effectLst/>
                <a:cs typeface="Arial" pitchFamily="34" charset="0"/>
              </a:rPr>
              <a:t> </a:t>
            </a:r>
          </a:p>
          <a:p>
            <a:pPr lvl="0" indent="82550" algn="just" eaLnBrk="0" fontAlgn="t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300" b="0" i="0" u="none" strike="noStrike" cap="none" normalizeH="0" baseline="0" dirty="0" smtClean="0">
                <a:ln>
                  <a:noFill/>
                </a:ln>
                <a:effectLst/>
                <a:cs typeface="Arial" pitchFamily="34" charset="0"/>
              </a:rPr>
              <a:t>Литература помогла</a:t>
            </a:r>
          </a:p>
          <a:p>
            <a:pPr lvl="0" indent="82550" algn="just" eaLnBrk="0" fontAlgn="t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300" b="0" i="0" u="none" strike="noStrike" cap="none" normalizeH="0" baseline="0" dirty="0" smtClean="0">
                <a:ln>
                  <a:noFill/>
                </a:ln>
                <a:effectLst/>
                <a:cs typeface="Arial" pitchFamily="34" charset="0"/>
              </a:rPr>
              <a:t>Войну пройти и в схватках выжить.</a:t>
            </a:r>
          </a:p>
          <a:p>
            <a:pPr lvl="0" indent="82550" algn="just" eaLnBrk="0" fontAlgn="t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300" b="0" i="0" u="none" strike="noStrike" cap="none" normalizeH="0" baseline="0" dirty="0" smtClean="0">
                <a:ln>
                  <a:noFill/>
                </a:ln>
                <a:effectLst/>
                <a:cs typeface="Arial" pitchFamily="34" charset="0"/>
              </a:rPr>
              <a:t>Библиотека дать могла</a:t>
            </a:r>
          </a:p>
          <a:p>
            <a:pPr lvl="0" indent="82550" algn="just" eaLnBrk="0" fontAlgn="t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300" b="0" i="0" u="none" strike="noStrike" cap="none" normalizeH="0" baseline="0" dirty="0" smtClean="0">
                <a:ln>
                  <a:noFill/>
                </a:ln>
                <a:effectLst/>
                <a:cs typeface="Arial" pitchFamily="34" charset="0"/>
              </a:rPr>
              <a:t>Уму заряд энергий книжек.</a:t>
            </a:r>
          </a:p>
          <a:p>
            <a:pPr lvl="0" indent="82550" algn="just" eaLnBrk="0" fontAlgn="t" hangingPunct="0">
              <a:spcBef>
                <a:spcPct val="0"/>
              </a:spcBef>
              <a:spcAft>
                <a:spcPct val="0"/>
              </a:spcAft>
            </a:pPr>
            <a:endParaRPr kumimoji="0" lang="ru-RU" altLang="ru-RU" sz="1300" b="0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  <a:p>
            <a:pPr lvl="0" indent="82550" algn="just" eaLnBrk="0" fontAlgn="t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300" b="0" i="0" u="none" strike="noStrike" cap="none" normalizeH="0" baseline="0" dirty="0" smtClean="0">
                <a:ln>
                  <a:noFill/>
                </a:ln>
                <a:effectLst/>
                <a:cs typeface="Arial" pitchFamily="34" charset="0"/>
              </a:rPr>
              <a:t>В победу верь! И в стойкость тех,</a:t>
            </a:r>
          </a:p>
          <a:p>
            <a:pPr lvl="0" indent="82550" algn="just" eaLnBrk="0" fontAlgn="t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300" b="0" i="0" u="none" strike="noStrike" cap="none" normalizeH="0" baseline="0" dirty="0" smtClean="0">
                <a:ln>
                  <a:noFill/>
                </a:ln>
                <a:effectLst/>
                <a:cs typeface="Arial" pitchFamily="34" charset="0"/>
              </a:rPr>
              <a:t>Кто город защищает смело!</a:t>
            </a:r>
          </a:p>
          <a:p>
            <a:pPr lvl="0" indent="82550" algn="just" eaLnBrk="0" fontAlgn="t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300" b="0" i="0" u="none" strike="noStrike" cap="none" normalizeH="0" baseline="0" dirty="0" smtClean="0">
                <a:ln>
                  <a:noFill/>
                </a:ln>
                <a:effectLst/>
                <a:cs typeface="Arial" pitchFamily="34" charset="0"/>
              </a:rPr>
              <a:t>В себя, в товарищей-друзей!</a:t>
            </a:r>
          </a:p>
          <a:p>
            <a:pPr lvl="0" indent="82550" algn="just" eaLnBrk="0" fontAlgn="t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300" b="0" i="0" u="none" strike="noStrike" cap="none" normalizeH="0" baseline="0" dirty="0" smtClean="0">
                <a:ln>
                  <a:noFill/>
                </a:ln>
                <a:effectLst/>
                <a:cs typeface="Arial" pitchFamily="34" charset="0"/>
              </a:rPr>
              <a:t>Надейся, верь и делай дело…</a:t>
            </a:r>
          </a:p>
          <a:p>
            <a:pPr lvl="0" indent="82550" algn="just" eaLnBrk="0" fontAlgn="t" hangingPunct="0">
              <a:spcBef>
                <a:spcPct val="0"/>
              </a:spcBef>
              <a:spcAft>
                <a:spcPct val="0"/>
              </a:spcAft>
            </a:pPr>
            <a:endParaRPr kumimoji="0" lang="ru-RU" altLang="ru-RU" sz="1300" b="0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  <a:p>
            <a:pPr indent="82550" fontAlgn="t"/>
            <a:r>
              <a:rPr lang="ru-RU" sz="1300" dirty="0" smtClean="0"/>
              <a:t>Оборонительный рубеж,</a:t>
            </a:r>
          </a:p>
          <a:p>
            <a:pPr indent="82550" fontAlgn="t"/>
            <a:r>
              <a:rPr lang="ru-RU" sz="1300" dirty="0" smtClean="0"/>
              <a:t>Бомбоубежищ коридоры...</a:t>
            </a:r>
          </a:p>
          <a:p>
            <a:pPr indent="82550" fontAlgn="t"/>
            <a:r>
              <a:rPr lang="ru-RU" sz="1300" dirty="0" smtClean="0"/>
              <a:t>Совет брошюры – это вещь!</a:t>
            </a:r>
          </a:p>
          <a:p>
            <a:pPr indent="82550" fontAlgn="t"/>
            <a:r>
              <a:rPr lang="ru-RU" sz="1300" dirty="0" smtClean="0"/>
              <a:t>Сестра таланта – краткость формы.</a:t>
            </a:r>
          </a:p>
          <a:p>
            <a:pPr indent="82550" fontAlgn="t"/>
            <a:r>
              <a:rPr lang="ru-RU" sz="1300" dirty="0" smtClean="0"/>
              <a:t> </a:t>
            </a:r>
          </a:p>
          <a:p>
            <a:pPr indent="82550" fontAlgn="t"/>
            <a:r>
              <a:rPr lang="ru-RU" sz="1300" dirty="0" smtClean="0"/>
              <a:t>Но не вернулось много книг,</a:t>
            </a:r>
          </a:p>
          <a:p>
            <a:pPr indent="82550" fontAlgn="t"/>
            <a:r>
              <a:rPr lang="ru-RU" sz="1300" dirty="0" smtClean="0"/>
              <a:t>Что были выданы, обратно</a:t>
            </a:r>
          </a:p>
          <a:p>
            <a:pPr indent="82550" fontAlgn="t"/>
            <a:r>
              <a:rPr lang="ru-RU" sz="1300" dirty="0" smtClean="0"/>
              <a:t>В библиотеку. Тот должник</a:t>
            </a:r>
          </a:p>
          <a:p>
            <a:pPr indent="82550" fontAlgn="t"/>
            <a:r>
              <a:rPr lang="ru-RU" sz="1300" dirty="0" smtClean="0"/>
              <a:t>Заснул навечно, безвозвратно...</a:t>
            </a:r>
          </a:p>
          <a:p>
            <a:pPr indent="82550" fontAlgn="t"/>
            <a:r>
              <a:rPr lang="ru-RU" sz="1300" dirty="0" smtClean="0"/>
              <a:t> </a:t>
            </a:r>
          </a:p>
          <a:p>
            <a:pPr indent="82550" fontAlgn="t"/>
            <a:r>
              <a:rPr lang="ru-RU" sz="1300" dirty="0" smtClean="0"/>
              <a:t>Спасенье в книгах! «Человек» –</a:t>
            </a:r>
          </a:p>
          <a:p>
            <a:pPr indent="82550" fontAlgn="t"/>
            <a:r>
              <a:rPr lang="ru-RU" sz="1300" dirty="0" smtClean="0"/>
              <a:t>Звучит так гордо! Он читает</a:t>
            </a:r>
          </a:p>
          <a:p>
            <a:pPr indent="82550" fontAlgn="t"/>
            <a:r>
              <a:rPr lang="ru-RU" sz="1300" dirty="0" smtClean="0"/>
              <a:t>И думает. Живет свой век</a:t>
            </a:r>
          </a:p>
          <a:p>
            <a:pPr indent="82550" fontAlgn="t"/>
            <a:r>
              <a:rPr lang="ru-RU" sz="1300" dirty="0" smtClean="0"/>
              <a:t>И на войне не умирает!</a:t>
            </a:r>
          </a:p>
          <a:p>
            <a:pPr indent="82550" fontAlgn="t"/>
            <a:r>
              <a:rPr lang="ru-RU" sz="1300" i="1" dirty="0" smtClean="0"/>
              <a:t>                                    М. </a:t>
            </a:r>
            <a:r>
              <a:rPr lang="ru-RU" sz="1300" i="1" dirty="0" err="1" smtClean="0"/>
              <a:t>Люблинская</a:t>
            </a:r>
            <a:endParaRPr kumimoji="0" lang="ru-RU" altLang="ru-RU" sz="1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8326"/>
            <a:ext cx="4752528" cy="6341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71185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55847"/>
            <a:ext cx="8438732" cy="1056929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ru-RU" sz="3600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БИБЛИОТЕКИ БЛОКАДНОГО ЛЕНИНГРАДА</a:t>
            </a:r>
            <a:endParaRPr lang="ru-RU" sz="3600" b="1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8546" y="1745673"/>
            <a:ext cx="8753934" cy="4995694"/>
          </a:xfrm>
        </p:spPr>
        <p:txBody>
          <a:bodyPr>
            <a:noAutofit/>
          </a:bodyPr>
          <a:lstStyle/>
          <a:p>
            <a:pPr algn="just">
              <a:buBlip>
                <a:blip r:embed="rId2"/>
              </a:buBlip>
            </a:pPr>
            <a:r>
              <a:rPr lang="ru-RU" sz="1800" dirty="0"/>
              <a:t>В тяжелейших условиях в военные годы оказались библиотеки блокадного Ленинграда. Исторически город сложился как видный библиотечный и книжный центр России. В нем располагались уникальные книжные собрания Государственной Публичной библиотеки им. М. Е. Салтыкова-Щедрина, Библиотеки Академии наук СССР, библиотек учебных заведений, музеев. Ленинград обладал значительным числом массовых библиотек. В 1941 г. в городе действовали 52 массовые районные библиотеки, книжный фонд которых составлял 1397 тыс. томов.</a:t>
            </a:r>
          </a:p>
          <a:p>
            <a:pPr algn="just">
              <a:buBlip>
                <a:blip r:embed="rId2"/>
              </a:buBlip>
            </a:pPr>
            <a:r>
              <a:rPr lang="ru-RU" sz="1800" dirty="0"/>
              <a:t>Жестокие условия военного времени не могли не сказаться на состоянии городских библиотек. Из-за сложных условий блокады пришлось законсервировать 12 библиотек.  В начале блокады работали 28 районных детских библиотек. С июля 1942 г. все они были законсервированы. Из школьных библиотек, которых к началу войны в городе было 451, в 1942 г. действовало всего </a:t>
            </a:r>
            <a:r>
              <a:rPr lang="ru-RU" sz="1800" dirty="0" smtClean="0"/>
              <a:t>84.</a:t>
            </a:r>
          </a:p>
          <a:p>
            <a:pPr algn="just">
              <a:buBlip>
                <a:blip r:embed="rId2"/>
              </a:buBlip>
            </a:pPr>
            <a:r>
              <a:rPr lang="ru-RU" sz="1800" dirty="0"/>
              <a:t>Немалый урон понесли библиотеки Ленинградской области</a:t>
            </a:r>
            <a:r>
              <a:rPr lang="ru-RU" sz="1800" dirty="0" smtClean="0"/>
              <a:t>.</a:t>
            </a:r>
          </a:p>
          <a:p>
            <a:pPr>
              <a:buBlip>
                <a:blip r:embed="rId2"/>
              </a:buBlip>
            </a:pPr>
            <a:r>
              <a:rPr lang="ru-RU" sz="1800" dirty="0"/>
              <a:t>Пострадали школьные и сельские библиотеки</a:t>
            </a:r>
          </a:p>
        </p:txBody>
      </p:sp>
    </p:spTree>
    <p:extLst>
      <p:ext uri="{BB962C8B-B14F-4D97-AF65-F5344CB8AC3E}">
        <p14:creationId xmlns:p14="http://schemas.microsoft.com/office/powerpoint/2010/main" val="20186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366724" cy="576064"/>
          </a:xfrm>
        </p:spPr>
        <p:txBody>
          <a:bodyPr/>
          <a:lstStyle/>
          <a:p>
            <a:r>
              <a:rPr lang="ru-RU" sz="1700" b="1" dirty="0"/>
              <a:t>138 сотрудников легендарной </a:t>
            </a:r>
            <a:r>
              <a:rPr lang="ru-RU" sz="1700" b="1" dirty="0" smtClean="0"/>
              <a:t>Публичной библиотеки имени М.Е. Салтыкова-Щедрина </a:t>
            </a:r>
            <a:r>
              <a:rPr lang="ru-RU" sz="1700" b="1" dirty="0"/>
              <a:t>умерли только в зиму 1942 году. </a:t>
            </a:r>
            <a:r>
              <a:rPr lang="ru-RU" sz="1700" b="1" dirty="0" smtClean="0"/>
              <a:t/>
            </a:r>
            <a:br>
              <a:rPr lang="ru-RU" sz="1700" b="1" dirty="0" smtClean="0"/>
            </a:br>
            <a:r>
              <a:rPr lang="ru-RU" sz="1700" b="1" dirty="0" smtClean="0"/>
              <a:t>В </a:t>
            </a:r>
            <a:r>
              <a:rPr lang="ru-RU" sz="1700" b="1" dirty="0"/>
              <a:t>тяжелейших условиях блокады библиотека ни на один день не прекращала обслуживание </a:t>
            </a:r>
            <a:r>
              <a:rPr lang="ru-RU" sz="1700" b="1" dirty="0" smtClean="0"/>
              <a:t>читателей.</a:t>
            </a:r>
            <a:r>
              <a:rPr lang="ru-RU" sz="1600" dirty="0"/>
              <a:t/>
            </a:r>
            <a:br>
              <a:rPr lang="ru-RU" sz="1600" dirty="0"/>
            </a:br>
            <a:endParaRPr lang="ru-RU" sz="1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1722438"/>
            <a:ext cx="4173860" cy="842466"/>
          </a:xfrm>
        </p:spPr>
        <p:txBody>
          <a:bodyPr>
            <a:normAutofit fontScale="62500" lnSpcReduction="20000"/>
          </a:bodyPr>
          <a:lstStyle/>
          <a:p>
            <a:r>
              <a:rPr lang="ru-RU" b="1" dirty="0"/>
              <a:t>Ленинградская ордена Трудового Красного Знамени государственная публичная  библиотека имени М.Е. Салтыкова-Щедрина.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4008" y="1700808"/>
            <a:ext cx="4176464" cy="936104"/>
          </a:xfrm>
        </p:spPr>
        <p:txBody>
          <a:bodyPr>
            <a:noAutofit/>
          </a:bodyPr>
          <a:lstStyle/>
          <a:p>
            <a:r>
              <a:rPr lang="ru-RU" sz="1400" b="1" dirty="0">
                <a:latin typeface="+mj-lt"/>
              </a:rPr>
              <a:t>Государственная публичная библиотека имени М.Е. Салтыкова-Щедрина  (ныне Российская национальная библиотека) —  наши дни.</a:t>
            </a:r>
          </a:p>
        </p:txBody>
      </p:sp>
      <p:pic>
        <p:nvPicPr>
          <p:cNvPr id="7" name="Picture 2" descr="http://bicturgeneva.blogs.donlib.ru/wp-content/uploads/sites/9/2020/06/3-10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93"/>
          <a:stretch/>
        </p:blipFill>
        <p:spPr bwMode="auto">
          <a:xfrm>
            <a:off x="323528" y="2780928"/>
            <a:ext cx="4133546" cy="28889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" name="Picture 4" descr="http://bicturgeneva.blogs.donlib.ru/wp-content/uploads/sites/9/2020/06/11-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796745"/>
            <a:ext cx="4247455" cy="28338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9490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9"/>
          <p:cNvGrpSpPr>
            <a:grpSpLocks/>
          </p:cNvGrpSpPr>
          <p:nvPr/>
        </p:nvGrpSpPr>
        <p:grpSpPr>
          <a:xfrm>
            <a:off x="4427984" y="3040470"/>
            <a:ext cx="4214470" cy="2901464"/>
            <a:chOff x="3175" y="3175"/>
            <a:chExt cx="3322320" cy="2313940"/>
          </a:xfrm>
        </p:grpSpPr>
        <p:pic>
          <p:nvPicPr>
            <p:cNvPr id="3" name="Image 80"/>
            <p:cNvPicPr/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89" y="3175"/>
              <a:ext cx="3319297" cy="231385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accent2">
                  <a:lumMod val="60000"/>
                  <a:lumOff val="40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" name="Graphic 81"/>
            <p:cNvSpPr/>
            <p:nvPr/>
          </p:nvSpPr>
          <p:spPr>
            <a:xfrm>
              <a:off x="3175" y="3175"/>
              <a:ext cx="3322320" cy="2313940"/>
            </a:xfrm>
            <a:custGeom>
              <a:avLst/>
              <a:gdLst/>
              <a:ahLst/>
              <a:cxnLst/>
              <a:rect l="l" t="t" r="r" b="b"/>
              <a:pathLst>
                <a:path w="3322320" h="2313940">
                  <a:moveTo>
                    <a:pt x="3321812" y="0"/>
                  </a:moveTo>
                  <a:lnTo>
                    <a:pt x="0" y="0"/>
                  </a:lnTo>
                  <a:lnTo>
                    <a:pt x="0" y="2313851"/>
                  </a:lnTo>
                  <a:lnTo>
                    <a:pt x="3321812" y="2313851"/>
                  </a:lnTo>
                  <a:lnTo>
                    <a:pt x="3321812" y="0"/>
                  </a:lnTo>
                  <a:close/>
                </a:path>
              </a:pathLst>
            </a:custGeom>
            <a:ln w="6350">
              <a:solidFill>
                <a:schemeClr val="accent2">
                  <a:lumMod val="60000"/>
                  <a:lumOff val="40000"/>
                </a:schemeClr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4644007" y="6053559"/>
            <a:ext cx="38884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Обработка поступивших бесхозных библиотек. Зима 1943—1944 гг.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00942" y="254643"/>
            <a:ext cx="8449738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+mj-lt"/>
              </a:rPr>
              <a:t>Во время блокады Ленинграда Государственная Публичная библиотека имени М.Е. Салтыкова-Щедрина (ныне Российская национальная библиотека — РНБ) продолжала пополнять фонды в тяжёлых условиях военного времени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00942" y="1400536"/>
            <a:ext cx="851953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Весь период блокады сотрудники с </a:t>
            </a:r>
            <a:r>
              <a:rPr lang="ru-RU" dirty="0" smtClean="0"/>
              <a:t>саночками </a:t>
            </a:r>
            <a:r>
              <a:rPr lang="ru-RU" dirty="0"/>
              <a:t>или старыми детскими колясками обходили оставшиеся в городе издательства и типографии, собирая текущие издания для Публичной библиотеки и впрок </a:t>
            </a:r>
            <a:r>
              <a:rPr lang="ru-RU" dirty="0" smtClean="0"/>
              <a:t> до </a:t>
            </a:r>
            <a:r>
              <a:rPr lang="ru-RU" dirty="0"/>
              <a:t>снятия блокады — для Государственной </a:t>
            </a:r>
            <a:r>
              <a:rPr lang="ru-RU" dirty="0" smtClean="0"/>
              <a:t>библиотеки </a:t>
            </a:r>
            <a:r>
              <a:rPr lang="ru-RU" dirty="0"/>
              <a:t>СССР им. В.И. Ленина в Москве. </a:t>
            </a:r>
            <a:endParaRPr lang="ru-RU" dirty="0" smtClean="0"/>
          </a:p>
          <a:p>
            <a:pPr algn="r"/>
            <a:r>
              <a:rPr lang="ru-RU" dirty="0"/>
              <a:t>От гибели и расхищения были спасены </a:t>
            </a:r>
            <a:r>
              <a:rPr lang="ru-RU" dirty="0" smtClean="0"/>
              <a:t>многочисленные </a:t>
            </a:r>
            <a:r>
              <a:rPr lang="ru-RU" dirty="0"/>
              <a:t>архивы и библиотеки.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47241" y="3020992"/>
            <a:ext cx="3720703" cy="34163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     О.Ф</a:t>
            </a:r>
            <a:r>
              <a:rPr lang="ru-RU" dirty="0"/>
              <a:t>. </a:t>
            </a:r>
            <a:r>
              <a:rPr lang="ru-RU" dirty="0" err="1"/>
              <a:t>Берггольц</a:t>
            </a:r>
            <a:r>
              <a:rPr lang="ru-RU" dirty="0"/>
              <a:t> вспоминала: «Работники Публичной </a:t>
            </a:r>
            <a:r>
              <a:rPr lang="ru-RU" dirty="0" smtClean="0"/>
              <a:t>библиотеки </a:t>
            </a:r>
            <a:r>
              <a:rPr lang="ru-RU" dirty="0"/>
              <a:t>не дали погибнуть осиротевшим, оставленным без защиты книгам: на саночках, а весной в детских </a:t>
            </a:r>
            <a:r>
              <a:rPr lang="ru-RU" dirty="0" smtClean="0"/>
              <a:t>мальпостах, </a:t>
            </a:r>
            <a:r>
              <a:rPr lang="ru-RU" dirty="0"/>
              <a:t>совершая огромные концы пешком, качаясь от слабости и тяжелого груза, возили они выморочные библиотеки в свой фонд и спасали для будущих поколений сотни, тысячи книг, </a:t>
            </a:r>
            <a:r>
              <a:rPr lang="ru-RU" dirty="0" err="1" smtClean="0"/>
              <a:t>ру</a:t>
            </a:r>
            <a:r>
              <a:rPr lang="ru-RU" dirty="0" smtClean="0"/>
              <a:t>- </a:t>
            </a:r>
            <a:r>
              <a:rPr lang="ru-RU" dirty="0" err="1"/>
              <a:t>кописей</a:t>
            </a:r>
            <a:r>
              <a:rPr lang="ru-RU" dirty="0"/>
              <a:t>, архивов» </a:t>
            </a:r>
          </a:p>
        </p:txBody>
      </p:sp>
    </p:spTree>
    <p:extLst>
      <p:ext uri="{BB962C8B-B14F-4D97-AF65-F5344CB8AC3E}">
        <p14:creationId xmlns:p14="http://schemas.microsoft.com/office/powerpoint/2010/main" val="250199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3"/>
          <p:cNvGrpSpPr>
            <a:grpSpLocks/>
          </p:cNvGrpSpPr>
          <p:nvPr/>
        </p:nvGrpSpPr>
        <p:grpSpPr>
          <a:xfrm>
            <a:off x="326328" y="3380144"/>
            <a:ext cx="3519939" cy="2672092"/>
            <a:chOff x="3175" y="3175"/>
            <a:chExt cx="3006725" cy="2034539"/>
          </a:xfrm>
        </p:grpSpPr>
        <p:pic>
          <p:nvPicPr>
            <p:cNvPr id="3" name="Image 4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75" y="3175"/>
              <a:ext cx="3006407" cy="203428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tx2">
                  <a:lumMod val="75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" name="Graphic 45"/>
            <p:cNvSpPr/>
            <p:nvPr/>
          </p:nvSpPr>
          <p:spPr>
            <a:xfrm>
              <a:off x="3175" y="3175"/>
              <a:ext cx="3006725" cy="2034539"/>
            </a:xfrm>
            <a:custGeom>
              <a:avLst/>
              <a:gdLst/>
              <a:ahLst/>
              <a:cxnLst/>
              <a:rect l="l" t="t" r="r" b="b"/>
              <a:pathLst>
                <a:path w="3006725" h="2034539">
                  <a:moveTo>
                    <a:pt x="3006407" y="0"/>
                  </a:moveTo>
                  <a:lnTo>
                    <a:pt x="0" y="0"/>
                  </a:lnTo>
                  <a:lnTo>
                    <a:pt x="0" y="2034286"/>
                  </a:lnTo>
                  <a:lnTo>
                    <a:pt x="3006407" y="2034286"/>
                  </a:lnTo>
                  <a:lnTo>
                    <a:pt x="3006407" y="0"/>
                  </a:lnTo>
                  <a:close/>
                </a:path>
              </a:pathLst>
            </a:custGeom>
            <a:ln w="6350">
              <a:solidFill>
                <a:schemeClr val="tx2">
                  <a:lumMod val="75000"/>
                </a:schemeClr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219919" y="6088285"/>
            <a:ext cx="36259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Заготовка дров сотрудниками для </a:t>
            </a:r>
            <a:r>
              <a:rPr lang="ru-RU" sz="1600" dirty="0" smtClean="0"/>
              <a:t>Библиотеки. Зима </a:t>
            </a:r>
            <a:r>
              <a:rPr lang="ru-RU" sz="1600" dirty="0"/>
              <a:t>1943—1944 гг.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43068" y="324091"/>
            <a:ext cx="3686460" cy="286232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dirty="0"/>
              <a:t>Оставшиеся в Ленинграде работники публичной библиотеки жили общей с городом тяжелой фронтовой жизнью. Они обслуживали читателей под грохот бомбежек и артиллерийских обстрелов. Участвовали в оборонных работах, дежурили на крышах, тушили “зажигалки”, очищали улицы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4224759" y="3761772"/>
            <a:ext cx="45957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Сотрудники Библиотеки на казарменном положении</a:t>
            </a:r>
            <a:r>
              <a:rPr lang="ru-RU" sz="1600" dirty="0" smtClean="0"/>
              <a:t>. Зима </a:t>
            </a:r>
            <a:r>
              <a:rPr lang="ru-RU" sz="1600" dirty="0"/>
              <a:t>1941—1942 гг.</a:t>
            </a:r>
          </a:p>
        </p:txBody>
      </p:sp>
      <p:pic>
        <p:nvPicPr>
          <p:cNvPr id="1026" name="Picture 2" descr="C:\Users\wsm-321-2-01\Desktop\04. На казарменном положении. Зима 1941- 42.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9"/>
          <a:stretch/>
        </p:blipFill>
        <p:spPr bwMode="auto">
          <a:xfrm>
            <a:off x="4125051" y="302515"/>
            <a:ext cx="4695421" cy="34727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pSp>
        <p:nvGrpSpPr>
          <p:cNvPr id="22" name="Group 40"/>
          <p:cNvGrpSpPr>
            <a:grpSpLocks/>
          </p:cNvGrpSpPr>
          <p:nvPr/>
        </p:nvGrpSpPr>
        <p:grpSpPr>
          <a:xfrm>
            <a:off x="4788024" y="4381274"/>
            <a:ext cx="3582789" cy="2115837"/>
            <a:chOff x="3175" y="3175"/>
            <a:chExt cx="3006725" cy="1908175"/>
          </a:xfrm>
        </p:grpSpPr>
        <p:pic>
          <p:nvPicPr>
            <p:cNvPr id="23" name="Image 4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75" y="3175"/>
              <a:ext cx="3006407" cy="190804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tx2">
                  <a:lumMod val="75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4" name="Graphic 42"/>
            <p:cNvSpPr/>
            <p:nvPr/>
          </p:nvSpPr>
          <p:spPr>
            <a:xfrm>
              <a:off x="3175" y="3175"/>
              <a:ext cx="3006725" cy="1908175"/>
            </a:xfrm>
            <a:custGeom>
              <a:avLst/>
              <a:gdLst/>
              <a:ahLst/>
              <a:cxnLst/>
              <a:rect l="l" t="t" r="r" b="b"/>
              <a:pathLst>
                <a:path w="3006725" h="1908175">
                  <a:moveTo>
                    <a:pt x="3006407" y="0"/>
                  </a:moveTo>
                  <a:lnTo>
                    <a:pt x="0" y="0"/>
                  </a:lnTo>
                  <a:lnTo>
                    <a:pt x="0" y="1908048"/>
                  </a:lnTo>
                  <a:lnTo>
                    <a:pt x="3006407" y="1908048"/>
                  </a:lnTo>
                  <a:lnTo>
                    <a:pt x="3006407" y="0"/>
                  </a:lnTo>
                  <a:close/>
                </a:path>
              </a:pathLst>
            </a:custGeom>
            <a:ln w="6349">
              <a:solidFill>
                <a:schemeClr val="tx2">
                  <a:lumMod val="75000"/>
                </a:schemeClr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0866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картинка Arlet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картинка Arlet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294" name="Picture 6" descr="https://u.livelib.ru/reader/Arlett/o/swr76924/o-o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2" t="10157" r="3003" b="6440"/>
          <a:stretch/>
        </p:blipFill>
        <p:spPr bwMode="auto">
          <a:xfrm>
            <a:off x="304808" y="462794"/>
            <a:ext cx="4504284" cy="28802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0" name="Прямоугольник 9"/>
          <p:cNvSpPr/>
          <p:nvPr/>
        </p:nvSpPr>
        <p:spPr>
          <a:xfrm>
            <a:off x="285008" y="3657600"/>
            <a:ext cx="4524084" cy="286232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/>
              <a:t>Писатель Николай Чуковский писал: «…читали классиков и поэтов, читали в землянках и дотах, читали на батареях и на вмёрзших в лёд кораблях: охапками брали книги у умирающих библиотекарей и в бесчисленных промерзших квартирах, лёжа при свете коптилок, читали, читали…»</a:t>
            </a: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870" y="3574726"/>
            <a:ext cx="3833905" cy="29412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library.tversu.ru/images/stories/ork_wedrin/perizd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06" y="481842"/>
            <a:ext cx="3864904" cy="2708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68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228600"/>
            <a:ext cx="8640960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Библиотека стала необходимым звеном в обороне…</a:t>
            </a:r>
            <a:endParaRPr lang="ru-RU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925830"/>
            <a:ext cx="4536504" cy="569386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400" b="1" u="sng" dirty="0">
                <a:latin typeface="Courier New" panose="02070309020205020404" pitchFamily="49" charset="0"/>
                <a:cs typeface="Courier New" panose="02070309020205020404" pitchFamily="49" charset="0"/>
              </a:rPr>
              <a:t>24 июня</a:t>
            </a:r>
            <a:r>
              <a:rPr lang="ru-RU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  <a:r>
              <a:rPr lang="ru-RU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 “Библиотека </a:t>
            </a:r>
            <a:r>
              <a:rPr lang="ru-RU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Севморгоспиталя</a:t>
            </a:r>
            <a:r>
              <a:rPr lang="ru-RU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просит не отказать и выслать </a:t>
            </a:r>
            <a:r>
              <a:rPr lang="ru-RU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список книг о лечебном препарате сульфиде</a:t>
            </a:r>
            <a:r>
              <a:rPr lang="ru-RU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“.</a:t>
            </a:r>
          </a:p>
          <a:p>
            <a:pPr algn="just"/>
            <a:r>
              <a:rPr lang="ru-RU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30 июня: </a:t>
            </a:r>
            <a:r>
              <a:rPr lang="ru-RU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“Просим выдать во временное пользование книгу “</a:t>
            </a:r>
            <a:r>
              <a:rPr lang="ru-RU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Герметические двери для убежищ</a:t>
            </a:r>
            <a:r>
              <a:rPr lang="ru-RU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 “.</a:t>
            </a:r>
          </a:p>
          <a:p>
            <a:pPr algn="just"/>
            <a:r>
              <a:rPr lang="ru-RU" sz="1400" b="1" u="sng" dirty="0">
                <a:latin typeface="Courier New" panose="02070309020205020404" pitchFamily="49" charset="0"/>
                <a:cs typeface="Courier New" panose="02070309020205020404" pitchFamily="49" charset="0"/>
              </a:rPr>
              <a:t>10 июля</a:t>
            </a:r>
            <a:r>
              <a:rPr lang="ru-RU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: </a:t>
            </a:r>
            <a:r>
              <a:rPr lang="ru-RU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заказ на подборку книг по вопросам организации походных (передвижных) ремонтных автомобильных колонн.</a:t>
            </a:r>
          </a:p>
          <a:p>
            <a:pPr algn="just"/>
            <a:r>
              <a:rPr lang="ru-RU" sz="1400" b="1" u="sng" dirty="0">
                <a:latin typeface="Courier New" panose="02070309020205020404" pitchFamily="49" charset="0"/>
                <a:cs typeface="Courier New" panose="02070309020205020404" pitchFamily="49" charset="0"/>
              </a:rPr>
              <a:t>25 июля</a:t>
            </a:r>
            <a:r>
              <a:rPr lang="ru-RU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 лаборатория коммунальной гигиены просит “срочно указать русскую и иностранную библиографию по вопросу дегазации жилищ и предметов быта“.</a:t>
            </a:r>
          </a:p>
          <a:p>
            <a:r>
              <a:rPr lang="ru-RU" sz="1400" b="1" u="sng" dirty="0">
                <a:latin typeface="Courier New" panose="02070309020205020404" pitchFamily="49" charset="0"/>
                <a:cs typeface="Courier New" panose="02070309020205020404" pitchFamily="49" charset="0"/>
              </a:rPr>
              <a:t>7 августа</a:t>
            </a:r>
            <a:r>
              <a:rPr lang="ru-RU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: заявка от </a:t>
            </a:r>
            <a:r>
              <a:rPr lang="ru-RU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Горсудпрома</a:t>
            </a:r>
            <a:r>
              <a:rPr lang="ru-RU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Ленинграда на библиографию по производству патронов (гильз) для снарядов.</a:t>
            </a:r>
          </a:p>
          <a:p>
            <a:r>
              <a:rPr lang="ru-RU" sz="1400" b="1" u="sng" dirty="0">
                <a:latin typeface="Courier New" panose="02070309020205020404" pitchFamily="49" charset="0"/>
                <a:cs typeface="Courier New" panose="02070309020205020404" pitchFamily="49" charset="0"/>
              </a:rPr>
              <a:t>13 августа</a:t>
            </a:r>
            <a:r>
              <a:rPr lang="ru-RU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: </a:t>
            </a:r>
            <a:r>
              <a:rPr lang="ru-RU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запрос на литературу по лечению газовой гангрены на русском, немецком, французском языках.</a:t>
            </a:r>
          </a:p>
          <a:p>
            <a:r>
              <a:rPr lang="ru-RU" sz="1400" b="1" u="sng" dirty="0">
                <a:latin typeface="Courier New" panose="02070309020205020404" pitchFamily="49" charset="0"/>
                <a:cs typeface="Courier New" panose="02070309020205020404" pitchFamily="49" charset="0"/>
              </a:rPr>
              <a:t>6 сентября</a:t>
            </a:r>
            <a:r>
              <a:rPr lang="ru-RU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  <a:r>
              <a:rPr lang="ru-RU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 запрос НИИ  № 34: “Прошу срочно подобрать библиографический материал по изготовлению искусственных кремней для зажигалок. Оплата по счету. Директор НИИ-34 (Н.Д. Горбунов) “.</a:t>
            </a:r>
          </a:p>
        </p:txBody>
      </p:sp>
      <p:pic>
        <p:nvPicPr>
          <p:cNvPr id="4100" name="Picture 4" descr="http://bicturgeneva.blogs.donlib.ru/wp-content/uploads/sites/9/2020/06/7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08670"/>
            <a:ext cx="3888432" cy="56125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739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етка">
  <a:themeElements>
    <a:clrScheme name="Сетка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Сетка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</Template>
  <TotalTime>1569</TotalTime>
  <Words>1002</Words>
  <Application>Microsoft Office PowerPoint</Application>
  <PresentationFormat>Экран (4:3)</PresentationFormat>
  <Paragraphs>100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Сетка</vt:lpstr>
      <vt:lpstr> Память о Великой Победе </vt:lpstr>
      <vt:lpstr>Презентация PowerPoint</vt:lpstr>
      <vt:lpstr>Презентация PowerPoint</vt:lpstr>
      <vt:lpstr>БИБЛИОТЕКИ БЛОКАДНОГО ЛЕНИНГРАДА</vt:lpstr>
      <vt:lpstr>138 сотрудников легендарной Публичной библиотеки имени М.Е. Салтыкова-Щедрина умерли только в зиму 1942 году.  В тяжелейших условиях блокады библиотека ни на один день не прекращала обслуживание читателей.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wsm-321-2-01</dc:creator>
  <cp:lastModifiedBy>wsm-321-2-01</cp:lastModifiedBy>
  <cp:revision>77</cp:revision>
  <dcterms:created xsi:type="dcterms:W3CDTF">2026-03-16T07:03:11Z</dcterms:created>
  <dcterms:modified xsi:type="dcterms:W3CDTF">2026-03-19T11:01:19Z</dcterms:modified>
</cp:coreProperties>
</file>